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4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xmlns="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xmlns="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xmlns="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xmlns="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xmlns="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xmlns="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xmlns="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xmlns="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xmlns="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xmlns="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xmlns="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xmlns="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xmlns="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xmlns="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4983" y="2540182"/>
            <a:ext cx="5953246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Несплошные </a:t>
            </a:r>
            <a:r>
              <a:rPr lang="ru-RU" dirty="0"/>
              <a:t>тексты </a:t>
            </a:r>
            <a:r>
              <a:rPr lang="ru-RU" dirty="0" smtClean="0"/>
              <a:t>на уроках в начальной школе: </a:t>
            </a:r>
            <a:r>
              <a:rPr lang="ru-RU" dirty="0"/>
              <a:t>работа по тактам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6243" y="0"/>
            <a:ext cx="6465757" cy="1655762"/>
          </a:xfrm>
        </p:spPr>
        <p:txBody>
          <a:bodyPr>
            <a:noAutofit/>
          </a:bodyPr>
          <a:lstStyle/>
          <a:p>
            <a:r>
              <a:rPr lang="ru-RU" sz="3600" dirty="0"/>
              <a:t>Инсталляция исследовательских и творческих работ «Есть идея!»</a:t>
            </a: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36694" y="5560633"/>
            <a:ext cx="3581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Душина</a:t>
            </a:r>
            <a:r>
              <a:rPr lang="ru-RU" b="1" dirty="0" smtClean="0"/>
              <a:t> Вероника Васильевна,</a:t>
            </a:r>
            <a:endParaRPr lang="ru-RU" b="1" dirty="0"/>
          </a:p>
          <a:p>
            <a:pPr algn="r"/>
            <a:r>
              <a:rPr lang="ru-RU" b="1" dirty="0"/>
              <a:t>учитель </a:t>
            </a:r>
            <a:r>
              <a:rPr lang="ru-RU" b="1" dirty="0" smtClean="0"/>
              <a:t>начальных классов</a:t>
            </a:r>
            <a:endParaRPr lang="ru-RU" b="1" dirty="0"/>
          </a:p>
          <a:p>
            <a:pPr algn="r"/>
            <a:r>
              <a:rPr lang="ru-RU" b="1" dirty="0"/>
              <a:t>МАОУ «Прииртышская СОШ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304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Проанализировав и сравнив два билета обучающиеся должны выйти на следующие выводы: тип билета является междугородним, в поездке путешествует взрослый и ребенок, пассажиры сидят на соседних местах. Проблема заключается в выдвижении предположения о разнице стоимости билетов.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978957"/>
            <a:ext cx="5151566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0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68" y="2014043"/>
            <a:ext cx="10515600" cy="242304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Именно такая работа с информацией, направленная на развитие умения преобразовывать и обобщать информацию, позволяют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формировать основы читательской грамотности, систематизировать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знания детей, повышать успеваемость, учить детей мыслить.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7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Несплошные тексты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Умение </a:t>
            </a:r>
            <a:r>
              <a:rPr lang="ru-RU" dirty="0"/>
              <a:t>работать с информацией – жизненная необходимость, которая определяет успешность личности, открывает широкие возможности учащихся при освоении предметных знаний. Формирование навыков самостоятельной информационной деятельности является одной из самых ключевых задач современных образовательных стандартов. Данный мастер-класс посвящен информационно-поисковой работе младших учащихся в процессе анализа несплошных текстов. 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, sed do </a:t>
            </a:r>
            <a:r>
              <a:rPr lang="en-US" sz="2400" dirty="0" err="1"/>
              <a:t>eiusmod</a:t>
            </a:r>
            <a:r>
              <a:rPr lang="en-US" sz="2400" dirty="0"/>
              <a:t> </a:t>
            </a:r>
            <a:r>
              <a:rPr lang="en-US" sz="2400" dirty="0" err="1"/>
              <a:t>tempor</a:t>
            </a:r>
            <a:r>
              <a:rPr lang="en-US" sz="2400" dirty="0"/>
              <a:t> </a:t>
            </a:r>
            <a:r>
              <a:rPr lang="en-US" sz="2400" dirty="0" err="1"/>
              <a:t>incididunt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labore et dolore magna </a:t>
            </a:r>
            <a:r>
              <a:rPr lang="en-US" sz="2400" dirty="0" err="1"/>
              <a:t>aliqua</a:t>
            </a:r>
            <a:r>
              <a:rPr lang="en-US" sz="2400" dirty="0"/>
              <a:t>. </a:t>
            </a:r>
          </a:p>
          <a:p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902" y="329784"/>
            <a:ext cx="4815637" cy="605365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В </a:t>
            </a:r>
            <a:r>
              <a:rPr lang="ru-RU" sz="3000" dirty="0"/>
              <a:t>настоящее время особенно остро стоит проблема обучения школьников различным видам функциональной </a:t>
            </a:r>
            <a:r>
              <a:rPr lang="ru-RU" dirty="0"/>
              <a:t>грамотности, которые формируют не только познавательные умения, но и умение ученика работать с информацией, в том числе с текстами, которые позволяют формировать идеального мыслящего читателя, использующего обобщенные способы освоения предметного содержания, что дает им возможность применять их в нестандартных жизненных ситуациях.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xmlns="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4939" y="474562"/>
            <a:ext cx="3063413" cy="2954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/>
          <a:srcRect l="27705" t="14344" r="30737" b="15492"/>
          <a:stretch/>
        </p:blipFill>
        <p:spPr>
          <a:xfrm>
            <a:off x="8598351" y="328689"/>
            <a:ext cx="3019667" cy="3100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/>
          <a:srcRect l="11735" t="49086" r="52855" b="422"/>
          <a:stretch/>
        </p:blipFill>
        <p:spPr>
          <a:xfrm>
            <a:off x="5545877" y="3463652"/>
            <a:ext cx="2981455" cy="2994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/>
          <a:srcRect l="60642" t="19891" r="2145" b="46339"/>
          <a:stretch/>
        </p:blipFill>
        <p:spPr>
          <a:xfrm>
            <a:off x="8527332" y="3425939"/>
            <a:ext cx="3128897" cy="29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ru-RU" dirty="0" smtClean="0"/>
              <a:t>делать </a:t>
            </a:r>
            <a:r>
              <a:rPr lang="ru-RU" dirty="0"/>
              <a:t>прямые умозаключения из этой </a:t>
            </a:r>
            <a:r>
              <a:rPr lang="ru-RU" dirty="0" smtClean="0"/>
              <a:t>информации</a:t>
            </a:r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ru-RU" sz="2400" dirty="0" smtClean="0"/>
              <a:t>вычитывать </a:t>
            </a:r>
            <a:r>
              <a:rPr lang="ru-RU" sz="2400" dirty="0"/>
              <a:t>детали (единицы информации), впрямую упомянутые в </a:t>
            </a:r>
            <a:r>
              <a:rPr lang="ru-RU" sz="2400" dirty="0" smtClean="0"/>
              <a:t>тексте</a:t>
            </a:r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dirty="0" smtClean="0"/>
              <a:t>оценивать </a:t>
            </a:r>
            <a:r>
              <a:rPr lang="ru-RU" dirty="0"/>
              <a:t>содержание, язык и форму всего сообщения и его отдельных </a:t>
            </a:r>
            <a:r>
              <a:rPr lang="ru-RU" dirty="0" smtClean="0"/>
              <a:t>элементов</a:t>
            </a:r>
            <a:endParaRPr lang="ru-RU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ru-RU" dirty="0" smtClean="0"/>
              <a:t>интерпретировать </a:t>
            </a:r>
            <a:r>
              <a:rPr lang="ru-RU" dirty="0"/>
              <a:t>и интегрировать отдельные сообщения </a:t>
            </a:r>
            <a:r>
              <a:rPr lang="ru-RU" dirty="0" smtClean="0"/>
              <a:t>текста</a:t>
            </a:r>
            <a:endParaRPr lang="ru-RU" sz="2800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902" y="329784"/>
            <a:ext cx="5297680" cy="605365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Какими необходимыми действиями должны обладать школьники?</a:t>
            </a:r>
            <a:endParaRPr lang="en-US" sz="4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xmlns="" id="{DA0676AB-E8A3-494D-94BA-E758BADEE41C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8681" y="2548563"/>
            <a:ext cx="2806985" cy="30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4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4004238" cy="428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Работа с несплошными текстами проводится в три такта:</a:t>
            </a:r>
            <a:endParaRPr lang="ru-RU" b="1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2D30E26-3213-4671-AD00-3CA054E6DD5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285" r="3285"/>
          <a:stretch>
            <a:fillRect/>
          </a:stretch>
        </p:blipFill>
        <p:spPr/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4FBA333-AA6D-4C99-A6EE-A18FBF07C9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233" r="3233"/>
          <a:stretch>
            <a:fillRect/>
          </a:stretch>
        </p:blipFill>
        <p:spPr/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7C4FE44-20B6-49F8-A7EF-92AC208F99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233" r="3233"/>
          <a:stretch>
            <a:fillRect/>
          </a:stretch>
        </p:blipFill>
        <p:spPr/>
      </p:pic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xmlns="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6240731" y="584048"/>
            <a:ext cx="5786377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>
                <a:solidFill>
                  <a:schemeClr val="accent6"/>
                </a:solidFill>
              </a:rPr>
              <a:t>1 такт – предполагает работу педагога под его руководством в сопровождении обучающихся в поиске информации в представленном тексте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40731" y="199978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2 такт – дает возможность обучающимся самостоятельно работать с несплошным текстом, используя ранее сформированные навыки вычитывания информации.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40731" y="353156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3 такт – способствует организации работы по выявлению сходства и различия в представленных форматах несплошного текста.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" y="2027012"/>
            <a:ext cx="4673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Идеальным читателем может стать тот ребенок, который не просто удерживает смысл текста, но и умеет производить с ним (текстом) различные мыслительные виды деятельности. Это напрямую достаточным образом соответствует уровням таксономии Б. </a:t>
            </a:r>
            <a:r>
              <a:rPr lang="ru-RU" sz="2800" dirty="0" err="1"/>
              <a:t>Блума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4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Продемонстрирую пример работы с несплошным текстом с использованием автобусного билета. Учащихся делю на 2 творческие группы, каждой группе – чек 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3173" y="2431370"/>
            <a:ext cx="3329195" cy="3320299"/>
          </a:xfrm>
          <a:prstGeom prst="rect">
            <a:avLst/>
          </a:prstGeom>
        </p:spPr>
      </p:pic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9161" y="227906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Вопросы для первого такта:</a:t>
            </a:r>
          </a:p>
          <a:p>
            <a:r>
              <a:rPr lang="ru-RU" dirty="0"/>
              <a:t>1. Как называется такой вид билета? (автобусный билет)</a:t>
            </a:r>
          </a:p>
          <a:p>
            <a:r>
              <a:rPr lang="ru-RU" dirty="0"/>
              <a:t>2. В каком направлении едет пассажир? (Назарово ЖД – Красноярск АВ)</a:t>
            </a:r>
          </a:p>
          <a:p>
            <a:r>
              <a:rPr lang="ru-RU" dirty="0"/>
              <a:t>3. Какова стоимость билета? (531 руб. 20 коп.) </a:t>
            </a:r>
          </a:p>
          <a:p>
            <a:r>
              <a:rPr lang="ru-RU" dirty="0"/>
              <a:t>4. Какое место занимает пассажир? (Место 39)</a:t>
            </a:r>
          </a:p>
          <a:p>
            <a:r>
              <a:rPr lang="ru-RU" dirty="0"/>
              <a:t>5. Укажите дату и время отправления автобуса. (17.09.2017 в 17:10)</a:t>
            </a:r>
          </a:p>
          <a:p>
            <a:r>
              <a:rPr lang="ru-RU" dirty="0"/>
              <a:t>6. Укажите дату и время прибытия автобуса. (17.09.2017 в 21:15)</a:t>
            </a:r>
          </a:p>
          <a:p>
            <a:r>
              <a:rPr lang="ru-RU" dirty="0"/>
              <a:t>7. Укажите номер билета (№ 1967)</a:t>
            </a:r>
          </a:p>
        </p:txBody>
      </p:sp>
    </p:spTree>
    <p:extLst>
      <p:ext uri="{BB962C8B-B14F-4D97-AF65-F5344CB8AC3E}">
        <p14:creationId xmlns:p14="http://schemas.microsoft.com/office/powerpoint/2010/main" val="146341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Как можно заметить, в первом такте проходит работа с явной информацией из билета, то есть она прописана в этом билете. Следующие задания направлены на формулирование выводов на основе фактов, имеющихся в тексте и на интерпретацию и обобщение информации: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633" y="2461896"/>
            <a:ext cx="63958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Задание 2. </a:t>
            </a:r>
          </a:p>
          <a:p>
            <a:r>
              <a:rPr lang="ru-RU" sz="2400" dirty="0"/>
              <a:t>1. Определи, сколько времени пассажир был в пути? (4 часа 5 минут)</a:t>
            </a:r>
          </a:p>
          <a:p>
            <a:r>
              <a:rPr lang="ru-RU" sz="2400" dirty="0"/>
              <a:t>2. Откуда выезжал автобус? Какова конечная остановка?</a:t>
            </a:r>
          </a:p>
          <a:p>
            <a:r>
              <a:rPr lang="ru-RU" sz="2400" dirty="0"/>
              <a:t>Задание 3. Составь текст СМС сообщения, чтобы пассажира встретили в пункте прибытия.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832" y="2307342"/>
            <a:ext cx="3328704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7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Необходимо дать возможность младшим школьникам самостоятельно на другом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несплошном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тексте добыть информацию как в явном виде, так и в скрытом. Здесь уместен вопрос учителя: «Какую информацию вы можете найти в билете?»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122676"/>
            <a:ext cx="590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Вопросы и задания для второго такта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885" y="2645896"/>
            <a:ext cx="5150265" cy="33201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5505" y="279903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</a:t>
            </a:r>
          </a:p>
          <a:p>
            <a:r>
              <a:rPr lang="ru-RU" dirty="0"/>
              <a:t>1. Изучив два билета, скажите, на каком виде транспорта перемещались пассажиры?</a:t>
            </a:r>
          </a:p>
          <a:p>
            <a:r>
              <a:rPr lang="ru-RU" dirty="0"/>
              <a:t>2. Сколько стоит проезд в автобусе? (531 руб. 20 коп. и 265 руб. 60 коп)</a:t>
            </a:r>
          </a:p>
          <a:p>
            <a:r>
              <a:rPr lang="ru-RU" dirty="0"/>
              <a:t>3. Назовите номера билетов. (2336 и 2337)</a:t>
            </a:r>
          </a:p>
          <a:p>
            <a:r>
              <a:rPr lang="ru-RU" dirty="0"/>
              <a:t>4. Определите пункт отправки и прибытия автобуса. (Назарово ЖД – Красноярск АВ)</a:t>
            </a:r>
          </a:p>
          <a:p>
            <a:r>
              <a:rPr lang="ru-RU" dirty="0"/>
              <a:t>5. Сколько денег пассажиры заплатили за проезд? (796 </a:t>
            </a:r>
            <a:r>
              <a:rPr lang="ru-RU" dirty="0" err="1"/>
              <a:t>руб</a:t>
            </a:r>
            <a:r>
              <a:rPr lang="ru-RU" dirty="0"/>
              <a:t> 80 коп.)</a:t>
            </a:r>
          </a:p>
          <a:p>
            <a:r>
              <a:rPr lang="ru-RU" dirty="0"/>
              <a:t>6. Сколько минут пассажиры находились в пути? (4 часа 5 минут – 245 мин)</a:t>
            </a:r>
          </a:p>
          <a:p>
            <a:r>
              <a:rPr lang="ru-RU" dirty="0"/>
              <a:t>7. Есть ли среди билетов «счастливый»?</a:t>
            </a:r>
          </a:p>
        </p:txBody>
      </p:sp>
    </p:spTree>
    <p:extLst>
      <p:ext uri="{BB962C8B-B14F-4D97-AF65-F5344CB8AC3E}">
        <p14:creationId xmlns:p14="http://schemas.microsoft.com/office/powerpoint/2010/main" val="204731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Важным в решении этой учебной задаче становится нахождение общих данных и фактов и выявление разницы в билетах. Ключевой информацией становится при сравнении выявление двух разных данных, которые позволяют прийти к выводу, что путешествует мама с ребенком.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89621F5-44DB-4D2C-95C4-12DED255F2A5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122676"/>
            <a:ext cx="6022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Вопросы и задания для </a:t>
            </a:r>
            <a:r>
              <a:rPr lang="ru-RU" sz="2800" dirty="0" smtClean="0"/>
              <a:t>третьего </a:t>
            </a:r>
            <a:r>
              <a:rPr lang="ru-RU" sz="2800" dirty="0"/>
              <a:t>такта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4583" y="27547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Задание: Заполните таблицу. Сравните два билета и впишите в таблицу их сходства и различия.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73551"/>
              </p:ext>
            </p:extLst>
          </p:nvPr>
        </p:nvGraphicFramePr>
        <p:xfrm>
          <a:off x="715545" y="3709926"/>
          <a:ext cx="5934075" cy="2240280"/>
        </p:xfrm>
        <a:graphic>
          <a:graphicData uri="http://schemas.openxmlformats.org/drawingml/2006/table">
            <a:tbl>
              <a:tblPr firstRow="1" firstCol="1" bandRow="1"/>
              <a:tblGrid>
                <a:gridCol w="2966720"/>
                <a:gridCol w="29673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Сходства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Различия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Дата и время отправления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Стоимость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Маршрут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Номер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Дата и время прибытия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Места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Фамилия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Инициалы имен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 Место отправки и конечная остановка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449" y="2754718"/>
            <a:ext cx="5151566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950</Words>
  <Application>Microsoft Office PowerPoint</Application>
  <PresentationFormat>Широкоэкранный</PresentationFormat>
  <Paragraphs>90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Несплошные тексты на уроках в начальной школе: работа по тактам</vt:lpstr>
      <vt:lpstr>Несплошные тексты</vt:lpstr>
      <vt:lpstr>Презентация PowerPoint</vt:lpstr>
      <vt:lpstr>Презентация PowerPoint</vt:lpstr>
      <vt:lpstr>1 такт – предполагает работу педагога под его руководством в сопровождении обучающихся в поиске информации в представленном тексте.</vt:lpstr>
      <vt:lpstr>Продемонстрирую пример работы с несплошным текстом с использованием автобусного билета. Учащихся делю на 2 творческие группы, каждой группе – чек </vt:lpstr>
      <vt:lpstr>Как можно заметить, в первом такте проходит работа с явной информацией из билета, то есть она прописана в этом билете. Следующие задания направлены на формулирование выводов на основе фактов, имеющихся в тексте и на интерпретацию и обобщение информации:</vt:lpstr>
      <vt:lpstr>Необходимо дать возможность младшим школьникам самостоятельно на другом несплошном тексте добыть информацию как в явном виде, так и в скрытом. Здесь уместен вопрос учителя: «Какую информацию вы можете найти в билете?» </vt:lpstr>
      <vt:lpstr>Важным в решении этой учебной задаче становится нахождение общих данных и фактов и выявление разницы в билетах. Ключевой информацией становится при сравнении выявление двух разных данных, которые позволяют прийти к выводу, что путешествует мама с ребенком.</vt:lpstr>
      <vt:lpstr>Проанализировав и сравнив два билета обучающиеся должны выйти на следующие выводы: тип билета является междугородним, в поездке путешествует взрослый и ребенок, пассажиры сидят на соседних местах. Проблема заключается в выдвижении предположения о разнице стоимости билетов. </vt:lpstr>
      <vt:lpstr>Именно такая работа с информацией, направленная на развитие умения преобразовывать и обобщать информацию, позволяют формировать основы читательской грамотности, систематизировать знания детей, повышать успеваемость, учить детей мыслить.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Пользователь Windows</cp:lastModifiedBy>
  <cp:revision>8</cp:revision>
  <dcterms:created xsi:type="dcterms:W3CDTF">2021-12-09T11:10:51Z</dcterms:created>
  <dcterms:modified xsi:type="dcterms:W3CDTF">2023-03-02T19:39:22Z</dcterms:modified>
</cp:coreProperties>
</file>