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4" r:id="rId6"/>
    <p:sldId id="267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2DE15A83-4818-4A47-A348-F4A9AFA9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BB980-E8FC-4067-86A7-1D4907EC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D01FB7-F1A8-433A-BC55-59C7C40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FB03DB-2728-4350-BACD-52B9237E3137}"/>
              </a:ext>
            </a:extLst>
          </p:cNvPr>
          <p:cNvSpPr/>
          <p:nvPr userDrawn="1"/>
        </p:nvSpPr>
        <p:spPr>
          <a:xfrm>
            <a:off x="5891514" y="0"/>
            <a:ext cx="6300486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FFA21717-33CB-400E-99B3-8F2D814A74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91213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F9860-E7AA-4B15-9EB5-DAA925921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5134" y="136525"/>
            <a:ext cx="5953246" cy="2387600"/>
          </a:xfrm>
        </p:spPr>
        <p:txBody>
          <a:bodyPr anchor="b"/>
          <a:lstStyle>
            <a:lvl1pPr algn="ctr">
              <a:defRPr sz="6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0C7889-FEAE-4D81-9328-48F835D92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595324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9473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4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DFF78-39D7-4937-98E8-F57FB15C4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237F67-7887-4F79-9086-2D4E7C41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E47127-0BAA-48A8-B6F8-8F7AF2B64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E152EC-92EC-47F8-8905-AEB3824F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0B3EC-B4DF-48E5-8D49-912B3B56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577FBE-9365-476D-A0C7-B0BFE240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8A4208-4596-4570-8A48-D601F1ED5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68763-5A91-4409-893B-F87ABA4D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AE3A2D-50DE-4F80-84DB-FD3E13A5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22462E-A153-40EE-9FBF-CE14C9F9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F8B33-EE05-426A-BB94-37FC4755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B95E92-26F9-42A7-9612-E965D17A1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4C2F5B-A1B9-4449-A41D-B55E31C6B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9C5F5A-F6A2-4FBA-845D-97A93F2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4B308A-38D5-4D17-AF8B-1EE10530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76F7CB-AC52-43B4-AD6D-AD433BBE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E0C11-F975-45E8-BA3E-55FFB4BA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29AAF6-AF28-4EC4-920C-E10415C7F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C4C7B9-CAC3-42EE-A8E2-0F73AF39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DBA44D-A820-4823-89E3-9F96458D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0E0266-68E3-4D86-9523-1E4C2F30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8C4361-FBF7-455B-A690-B29413D34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6B34A3-84EB-40F7-AF48-61C84CD74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86928E-2BDC-46DC-A8FE-6610F818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2EE9B7-51BC-4834-A25D-F8B9C6BE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B9BC63-6A65-46A2-85DF-3D18833C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0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3E4AB-007C-48CF-8A3A-B6424585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C0369-AC97-4306-8FA4-D63F6C153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393BF6-30A5-4619-86E0-C6FCAD4F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9F7F8-0AD7-426E-B538-B6DB07F9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050621-D5FD-43FC-ADA7-81BAB7DC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Фигура, имеющая форму буквы L 6">
            <a:extLst>
              <a:ext uri="{FF2B5EF4-FFF2-40B4-BE49-F238E27FC236}">
                <a16:creationId xmlns:a16="http://schemas.microsoft.com/office/drawing/2014/main" id="{2A4BBBCF-31DF-4475-9E88-8F57A3B2C09E}"/>
              </a:ext>
            </a:extLst>
          </p:cNvPr>
          <p:cNvSpPr/>
          <p:nvPr userDrawn="1"/>
        </p:nvSpPr>
        <p:spPr>
          <a:xfrm>
            <a:off x="0" y="5428527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>
            <a:extLst>
              <a:ext uri="{FF2B5EF4-FFF2-40B4-BE49-F238E27FC236}">
                <a16:creationId xmlns:a16="http://schemas.microsoft.com/office/drawing/2014/main" id="{344C342A-AFC3-4328-946C-6882274610AA}"/>
              </a:ext>
            </a:extLst>
          </p:cNvPr>
          <p:cNvSpPr/>
          <p:nvPr userDrawn="1"/>
        </p:nvSpPr>
        <p:spPr>
          <a:xfrm rot="10800000">
            <a:off x="11173428" y="0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>
            <a:extLst>
              <a:ext uri="{FF2B5EF4-FFF2-40B4-BE49-F238E27FC236}">
                <a16:creationId xmlns:a16="http://schemas.microsoft.com/office/drawing/2014/main" id="{61889BE7-1BC9-4DB5-9627-64C2ABFE345C}"/>
              </a:ext>
            </a:extLst>
          </p:cNvPr>
          <p:cNvSpPr/>
          <p:nvPr userDrawn="1"/>
        </p:nvSpPr>
        <p:spPr>
          <a:xfrm rot="16200000">
            <a:off x="10987271" y="5613903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>
            <a:extLst>
              <a:ext uri="{FF2B5EF4-FFF2-40B4-BE49-F238E27FC236}">
                <a16:creationId xmlns:a16="http://schemas.microsoft.com/office/drawing/2014/main" id="{D7E3AD0D-FD9E-447A-BC7C-9DFB2452477E}"/>
              </a:ext>
            </a:extLst>
          </p:cNvPr>
          <p:cNvSpPr/>
          <p:nvPr userDrawn="1"/>
        </p:nvSpPr>
        <p:spPr>
          <a:xfrm rot="5400000">
            <a:off x="-186160" y="186160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86CDA-E4D9-4680-9160-749F6D68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441D36-FD8D-467A-9F0C-C15D03101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B013D4-5D6D-4F16-B92B-DCDC0220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8A6D1C-C5C1-4F42-A25A-D272BE54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91FEAB-E3DA-4A2A-B748-4B754A11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2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B63CB-98F7-4FD2-AE6A-A9D1D0BB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07B4AB-69EB-4069-9839-993D2E79C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A4005B-2E7F-4189-B96D-CAEFC1F36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EA7BC-84F9-4F7B-8CAB-E2239A3A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4A9B47-FDE3-4CE0-81AF-A83E6641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2AFF76-4729-4763-A734-414D60FE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A0613-0D99-4D1A-B35E-69F2AE2E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161D37-3665-4485-9C81-A0284C59B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66577C-7E72-4461-97F1-2EFF35D06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327E4B-ABF3-4BBF-87D0-979FF17CE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838068-9821-41C4-A10F-9F910F920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AFDDEA-5124-47FD-B4EF-22941F87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D7621D-5914-4DCC-8B50-376C51D3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F9F542-2397-4C5D-B9B4-43036BE7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41AA3-DEB8-4E03-B716-EE5AD8A3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B8DF54-7B63-463D-A705-C0CD820F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E19A30-CCCE-4D0F-A5EA-2694C83C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863358-8F31-42DB-A75E-2CC034FE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5D96FC90-666A-41D8-AC3D-8F635019BD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5">
            <a:extLst>
              <a:ext uri="{FF2B5EF4-FFF2-40B4-BE49-F238E27FC236}">
                <a16:creationId xmlns:a16="http://schemas.microsoft.com/office/drawing/2014/main" id="{477A18B6-7186-4923-A2C6-B06CC71BFC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1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id="{75DAD50F-D376-4968-9022-8740455F48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id="{C77762DE-954C-4411-AB2A-49A43212F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7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75DF8B3-B61E-42DF-9749-0A9A8505A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1175" y="-6906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320D08EE-D804-40FB-AE7E-CEE254F635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8063" y="3430929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02F63D49-B812-486B-B5E6-9C030000DC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22907" y="3429000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28D52F32-A499-4CCC-A1BE-7EF779BE7B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24268" y="0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001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E5460A7A-40FB-40F9-9F01-826315E49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6479" y="474562"/>
            <a:ext cx="3079750" cy="2954438"/>
          </a:xfrm>
          <a:solidFill>
            <a:schemeClr val="accent6"/>
          </a:solidFill>
          <a:ln>
            <a:noFill/>
          </a:ln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4E0003B5-56A3-4F15-9E0F-FFAD95C29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6729" y="474562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F6F17BB5-1285-4C8E-A946-54AAA5C077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6479" y="3429000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213F24E3-9D87-431E-A109-DE113A1389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6729" y="3429000"/>
            <a:ext cx="3079750" cy="2954438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64BCA4AD-2453-4D3A-A6F4-32B0C81B4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771" y="1770926"/>
            <a:ext cx="4429768" cy="4612511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D9592A19-466D-444B-BE3E-E2D807AE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72" y="365125"/>
            <a:ext cx="442976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825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D8F8F2-4624-4188-A5F6-724E8774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623" y="365125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593B03F-2009-4E1E-B76F-4E7AC5351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5623" y="1885950"/>
            <a:ext cx="5257800" cy="44688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F427EE61-8BDE-44DD-A358-2FAD275FB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577" y="1023846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E85987E3-7190-47E0-9255-D36D3D11B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577" y="471164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D3CB2DBF-86BD-4842-BD8D-ED74947211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577" y="572847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3743E8B6-7CBB-471E-A471-58E2B78D32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577" y="517579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43700CC0-27A7-41CD-9023-C5A13EDC28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8577" y="418406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C7E1DB0A-9FF1-40B4-BDB5-AC63D12110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577" y="363138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9D51BF41-F634-4D57-A637-FF8A0EC4BB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8577" y="2558629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A1A49660-1072-4AE0-8537-A7BC419F15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577" y="2005947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id="{70B24C5F-4D3D-4415-A815-49971BABC57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75099799"/>
              </p:ext>
            </p:extLst>
          </p:nvPr>
        </p:nvGraphicFramePr>
        <p:xfrm>
          <a:off x="4745620" y="471163"/>
          <a:ext cx="1435261" cy="60801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5261">
                  <a:extLst>
                    <a:ext uri="{9D8B030D-6E8A-4147-A177-3AD203B41FA5}">
                      <a16:colId xmlns:a16="http://schemas.microsoft.com/office/drawing/2014/main" val="3484662148"/>
                    </a:ext>
                  </a:extLst>
                </a:gridCol>
              </a:tblGrid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690842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83475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00208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219575"/>
                  </a:ext>
                </a:extLst>
              </a:tr>
            </a:tbl>
          </a:graphicData>
        </a:graphic>
      </p:graphicFrame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502F727-D6EE-497C-A5B0-DE090ED478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54326" y="696054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1" name="Рисунок 19">
            <a:extLst>
              <a:ext uri="{FF2B5EF4-FFF2-40B4-BE49-F238E27FC236}">
                <a16:creationId xmlns:a16="http://schemas.microsoft.com/office/drawing/2014/main" id="{0A240E27-AEFA-43F0-89FF-2A74A5D77D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42389" y="2199183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2" name="Рисунок 19">
            <a:extLst>
              <a:ext uri="{FF2B5EF4-FFF2-40B4-BE49-F238E27FC236}">
                <a16:creationId xmlns:a16="http://schemas.microsoft.com/office/drawing/2014/main" id="{27F5EEBF-34A9-48CF-83E0-D6D660A5179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42389" y="3739045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3" name="Рисунок 19">
            <a:extLst>
              <a:ext uri="{FF2B5EF4-FFF2-40B4-BE49-F238E27FC236}">
                <a16:creationId xmlns:a16="http://schemas.microsoft.com/office/drawing/2014/main" id="{190A3F46-C204-4178-985D-47AB747A32D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54326" y="5261562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0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177DD-DF81-4F80-A921-6C4F2C0A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4B142D-96E1-400F-9902-09D8626B2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3BA0E2-FBA8-48E6-91B5-D882FB555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D04A-233C-4E8F-A10D-8C0D98297D7F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981118-B587-4460-83FC-ED85EF5E8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81D7A8-14B2-492F-9F61-6C741CF79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:a16="http://schemas.microsoft.com/office/drawing/2014/main" id="{DB681911-E539-4075-B5C8-107AF8BC28C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5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63" r:id="rId10"/>
    <p:sldLayoutId id="2147483662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hyperlink" Target="https://presentation-creation.ru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0.svg"/><Relationship Id="rId10" Type="http://schemas.openxmlformats.org/officeDocument/2006/relationships/hyperlink" Target="https://presentation-creation.ru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resentation-creation.ru/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0C8B248D-5DB5-42B4-82E7-5353AFE7CA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4" b="374"/>
          <a:stretch>
            <a:fillRect/>
          </a:stretch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42F0B-5640-44F2-AAAA-19FBC87FA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4983" y="2540182"/>
            <a:ext cx="5953246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Несплошные </a:t>
            </a:r>
            <a:r>
              <a:rPr lang="ru-RU" dirty="0"/>
              <a:t>тексты </a:t>
            </a:r>
            <a:r>
              <a:rPr lang="ru-RU" dirty="0" smtClean="0"/>
              <a:t>на уроках в начальной школе: </a:t>
            </a:r>
            <a:r>
              <a:rPr lang="ru-RU" dirty="0"/>
              <a:t>работа по тактам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1255BE-FC6E-4FA6-8B7E-130C4FA38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6243" y="0"/>
            <a:ext cx="6465757" cy="1655762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36694" y="5560633"/>
            <a:ext cx="35815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 smtClean="0"/>
              <a:t>Душина</a:t>
            </a:r>
            <a:r>
              <a:rPr lang="ru-RU" b="1" dirty="0" smtClean="0"/>
              <a:t> Вероника Васильевна,</a:t>
            </a:r>
            <a:endParaRPr lang="ru-RU" b="1" dirty="0"/>
          </a:p>
          <a:p>
            <a:pPr algn="r"/>
            <a:r>
              <a:rPr lang="ru-RU" b="1" dirty="0"/>
              <a:t>учитель </a:t>
            </a:r>
            <a:r>
              <a:rPr lang="ru-RU" b="1" dirty="0" smtClean="0"/>
              <a:t>начальных классов</a:t>
            </a:r>
            <a:endParaRPr lang="ru-RU" b="1" dirty="0"/>
          </a:p>
          <a:p>
            <a:pPr algn="r"/>
            <a:r>
              <a:rPr lang="ru-RU" b="1" dirty="0"/>
              <a:t>МАОУ «Прииртышская СОШ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91440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2304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Проанализировав и сравнив два билета обучающиеся должны выйти на следующие выводы: тип билета является междугородним, в поездке путешествует взрослый и ребенок, пассажиры сидят на соседних местах. Проблема заключается в выдвижении предположения о разнице стоимости билетов. 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89621F5-44DB-4D2C-95C4-12DED255F2A5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978957"/>
            <a:ext cx="5151566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368" y="2014043"/>
            <a:ext cx="10515600" cy="242304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Именно такая работа с информацией, направленная на развитие умения преобразовывать и обобщать информацию, позволяют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формировать основы читательской грамотности, систематизировать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знания детей, повышать успеваемость, учить детей мыслить.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89621F5-44DB-4D2C-95C4-12DED255F2A5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7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Несплошные тексты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Умение </a:t>
            </a:r>
            <a:r>
              <a:rPr lang="ru-RU" dirty="0"/>
              <a:t>работать с информацией – жизненная необходимость, которая определяет успешность личности, открывает широкие возможности учащихся при освоении предметных знаний. Формирование навыков самостоятельной информационной деятельности является одной из самых ключевых задач современных образовательных стандартов. Данный мастер-класс посвящен информационно-поисковой работе младших учащихся в процессе анализа несплошных текстов. 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89621F5-44DB-4D2C-95C4-12DED255F2A5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2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CF1BD528-E0DE-441C-B5BA-C9C75FF34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dirty="0"/>
          </a:p>
          <a:p>
            <a:endParaRPr lang="en-US" sz="2800" dirty="0"/>
          </a:p>
          <a:p>
            <a:pPr algn="ctr"/>
            <a:r>
              <a:rPr lang="en-US" sz="2800" dirty="0"/>
              <a:t>Lorem ipsum dolor sit </a:t>
            </a:r>
            <a:r>
              <a:rPr lang="en-US" sz="2800" dirty="0" err="1"/>
              <a:t>amet</a:t>
            </a:r>
            <a:r>
              <a:rPr lang="en-US" sz="2800" dirty="0"/>
              <a:t>, </a:t>
            </a:r>
            <a:r>
              <a:rPr lang="en-US" sz="2800" dirty="0" err="1"/>
              <a:t>consectetur</a:t>
            </a:r>
            <a:r>
              <a:rPr lang="en-US" sz="2800" dirty="0"/>
              <a:t> </a:t>
            </a:r>
            <a:r>
              <a:rPr lang="en-US" sz="2800" dirty="0" err="1"/>
              <a:t>adipiscing</a:t>
            </a:r>
            <a:r>
              <a:rPr lang="en-US" sz="2800" dirty="0"/>
              <a:t> </a:t>
            </a:r>
            <a:r>
              <a:rPr lang="en-US" sz="2800" dirty="0" err="1"/>
              <a:t>elit</a:t>
            </a:r>
            <a:r>
              <a:rPr lang="en-US" sz="2800" dirty="0"/>
              <a:t>, sed do </a:t>
            </a:r>
            <a:r>
              <a:rPr lang="en-US" sz="2800" dirty="0" err="1"/>
              <a:t>eiusmod</a:t>
            </a:r>
            <a:r>
              <a:rPr lang="en-US" sz="2800" dirty="0"/>
              <a:t> </a:t>
            </a:r>
            <a:r>
              <a:rPr lang="en-US" sz="2800" dirty="0" err="1"/>
              <a:t>tempor</a:t>
            </a:r>
            <a:r>
              <a:rPr lang="en-US" sz="2800" dirty="0"/>
              <a:t> </a:t>
            </a:r>
            <a:r>
              <a:rPr lang="en-US" sz="2800" dirty="0" err="1"/>
              <a:t>incididunt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labore et dolore magna </a:t>
            </a:r>
            <a:r>
              <a:rPr lang="en-US" sz="2800" dirty="0" err="1"/>
              <a:t>aliqua</a:t>
            </a:r>
            <a:r>
              <a:rPr lang="en-US" sz="2800" dirty="0"/>
              <a:t>. </a:t>
            </a:r>
          </a:p>
          <a:p>
            <a:endParaRPr lang="ru-RU" sz="28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6348B3F-61FA-4E17-ABD4-C6521F2D3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Lorem ipsum dolor sit </a:t>
            </a:r>
            <a:r>
              <a:rPr lang="en-US" sz="2400" dirty="0" err="1"/>
              <a:t>amet</a:t>
            </a:r>
            <a:r>
              <a:rPr lang="en-US" sz="2400" dirty="0"/>
              <a:t>, </a:t>
            </a:r>
            <a:r>
              <a:rPr lang="en-US" sz="2400" dirty="0" err="1"/>
              <a:t>consectetur</a:t>
            </a:r>
            <a:r>
              <a:rPr lang="en-US" sz="2400" dirty="0"/>
              <a:t> </a:t>
            </a:r>
            <a:r>
              <a:rPr lang="en-US" sz="2400" dirty="0" err="1"/>
              <a:t>adipiscing</a:t>
            </a:r>
            <a:r>
              <a:rPr lang="en-US" sz="2400" dirty="0"/>
              <a:t> </a:t>
            </a:r>
            <a:r>
              <a:rPr lang="en-US" sz="2400" dirty="0" err="1"/>
              <a:t>elit</a:t>
            </a:r>
            <a:r>
              <a:rPr lang="en-US" sz="2400" dirty="0"/>
              <a:t>, sed do </a:t>
            </a:r>
            <a:r>
              <a:rPr lang="en-US" sz="2400" dirty="0" err="1"/>
              <a:t>eiusmod</a:t>
            </a:r>
            <a:r>
              <a:rPr lang="en-US" sz="2400" dirty="0"/>
              <a:t> </a:t>
            </a:r>
            <a:r>
              <a:rPr lang="en-US" sz="2400" dirty="0" err="1"/>
              <a:t>tempor</a:t>
            </a:r>
            <a:r>
              <a:rPr lang="en-US" sz="2400" dirty="0"/>
              <a:t> </a:t>
            </a:r>
            <a:r>
              <a:rPr lang="en-US" sz="2400" dirty="0" err="1"/>
              <a:t>incididunt</a:t>
            </a:r>
            <a:r>
              <a:rPr lang="en-US" sz="2400" dirty="0"/>
              <a:t> </a:t>
            </a:r>
            <a:r>
              <a:rPr lang="en-US" sz="2400" dirty="0" err="1"/>
              <a:t>ut</a:t>
            </a:r>
            <a:r>
              <a:rPr lang="en-US" sz="2400" dirty="0"/>
              <a:t> labore et dolore magna </a:t>
            </a:r>
            <a:r>
              <a:rPr lang="en-US" sz="2400" dirty="0" err="1"/>
              <a:t>aliqua</a:t>
            </a:r>
            <a:r>
              <a:rPr lang="en-US" sz="2400" dirty="0"/>
              <a:t>. </a:t>
            </a:r>
          </a:p>
          <a:p>
            <a:endParaRPr lang="ru-RU" sz="240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24E39AAE-9132-44E0-91E3-6832DA0E0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Lorem ipsum dolor sit </a:t>
            </a:r>
            <a:r>
              <a:rPr lang="en-US" sz="2800" dirty="0" err="1"/>
              <a:t>amet</a:t>
            </a:r>
            <a:r>
              <a:rPr lang="en-US" sz="2800" dirty="0"/>
              <a:t>, </a:t>
            </a:r>
            <a:r>
              <a:rPr lang="en-US" sz="2800" dirty="0" err="1"/>
              <a:t>consectetur</a:t>
            </a:r>
            <a:r>
              <a:rPr lang="en-US" sz="2800" dirty="0"/>
              <a:t> </a:t>
            </a:r>
            <a:r>
              <a:rPr lang="en-US" sz="2800" dirty="0" err="1"/>
              <a:t>adipiscing</a:t>
            </a:r>
            <a:r>
              <a:rPr lang="en-US" sz="2800" dirty="0"/>
              <a:t> </a:t>
            </a:r>
            <a:r>
              <a:rPr lang="en-US" sz="2800" dirty="0" err="1"/>
              <a:t>elit</a:t>
            </a:r>
            <a:r>
              <a:rPr lang="en-US" sz="2800" dirty="0"/>
              <a:t>, sed do </a:t>
            </a:r>
            <a:r>
              <a:rPr lang="en-US" sz="2800" dirty="0" err="1"/>
              <a:t>eiusmod</a:t>
            </a:r>
            <a:r>
              <a:rPr lang="en-US" sz="2800" dirty="0"/>
              <a:t> </a:t>
            </a:r>
            <a:r>
              <a:rPr lang="en-US" sz="2800" dirty="0" err="1"/>
              <a:t>tempor</a:t>
            </a:r>
            <a:r>
              <a:rPr lang="en-US" sz="2800" dirty="0"/>
              <a:t> </a:t>
            </a:r>
            <a:r>
              <a:rPr lang="en-US" sz="2800" dirty="0" err="1"/>
              <a:t>incididunt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labore et dolore magna </a:t>
            </a:r>
            <a:r>
              <a:rPr lang="en-US" sz="2800" dirty="0" err="1"/>
              <a:t>aliqua</a:t>
            </a:r>
            <a:r>
              <a:rPr lang="en-US" sz="2800" dirty="0"/>
              <a:t>. </a:t>
            </a:r>
          </a:p>
          <a:p>
            <a:endParaRPr lang="ru-RU" sz="2800" dirty="0"/>
          </a:p>
          <a:p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7BE0A96-FDDC-4EA1-B056-3A06CA513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Lorem ipsum dolor sit </a:t>
            </a:r>
            <a:r>
              <a:rPr lang="en-US" sz="2800" dirty="0" err="1"/>
              <a:t>amet</a:t>
            </a:r>
            <a:r>
              <a:rPr lang="en-US" sz="2800" dirty="0"/>
              <a:t>, </a:t>
            </a:r>
            <a:r>
              <a:rPr lang="en-US" sz="2800" dirty="0" err="1"/>
              <a:t>consectetur</a:t>
            </a:r>
            <a:r>
              <a:rPr lang="en-US" sz="2800" dirty="0"/>
              <a:t> </a:t>
            </a:r>
            <a:r>
              <a:rPr lang="en-US" sz="2800" dirty="0" err="1"/>
              <a:t>adipiscing</a:t>
            </a:r>
            <a:r>
              <a:rPr lang="en-US" sz="2800" dirty="0"/>
              <a:t> </a:t>
            </a:r>
            <a:r>
              <a:rPr lang="en-US" sz="2800" dirty="0" err="1"/>
              <a:t>elit</a:t>
            </a:r>
            <a:r>
              <a:rPr lang="en-US" sz="2800" dirty="0"/>
              <a:t>, sed do </a:t>
            </a:r>
            <a:r>
              <a:rPr lang="en-US" sz="2800" dirty="0" err="1"/>
              <a:t>eiusmod</a:t>
            </a:r>
            <a:r>
              <a:rPr lang="en-US" sz="2800" dirty="0"/>
              <a:t> </a:t>
            </a:r>
            <a:r>
              <a:rPr lang="en-US" sz="2800" dirty="0" err="1"/>
              <a:t>tempor</a:t>
            </a:r>
            <a:r>
              <a:rPr lang="en-US" sz="2800" dirty="0"/>
              <a:t> </a:t>
            </a:r>
            <a:r>
              <a:rPr lang="en-US" sz="2800" dirty="0" err="1"/>
              <a:t>incididunt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labore et dolore magna </a:t>
            </a:r>
            <a:r>
              <a:rPr lang="en-US" sz="2800" dirty="0" err="1"/>
              <a:t>aliqua</a:t>
            </a:r>
            <a:r>
              <a:rPr lang="en-US" sz="2800" dirty="0"/>
              <a:t>. </a:t>
            </a:r>
          </a:p>
          <a:p>
            <a:endParaRPr lang="ru-RU" sz="2800" dirty="0"/>
          </a:p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157EB4C6-E15C-4A2C-A26C-F492AC27CC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9902" y="329784"/>
            <a:ext cx="4815637" cy="605365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/>
              <a:t>В </a:t>
            </a:r>
            <a:r>
              <a:rPr lang="ru-RU" sz="3000" dirty="0"/>
              <a:t>настоящее время особенно остро стоит проблема обучения школьников различным видам функциональной </a:t>
            </a:r>
            <a:r>
              <a:rPr lang="ru-RU" dirty="0"/>
              <a:t>грамотности, которые формируют не только познавательные умения, но и умение ученика работать с информацией, в том числе с текстами, которые позволяют формировать идеального мыслящего читателя, использующего обобщенные способы освоения предметного содержания, что дает им возможность применять их в нестандартных жизненных ситуациях.</a:t>
            </a:r>
            <a:endParaRPr lang="en-US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9469D05-AF4A-4FF7-9721-24C08ABEBE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7792" y="3429000"/>
            <a:ext cx="757625" cy="7576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CAA20DC-B32F-432A-8DD5-A2DE03B0B3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7792" y="582145"/>
            <a:ext cx="757625" cy="7576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AADD97E-312B-40FC-B746-D79EB77044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7540" y="582145"/>
            <a:ext cx="757625" cy="7576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A83693C-9B51-4925-8C8D-D209CA593E9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37541" y="3536583"/>
            <a:ext cx="757625" cy="757625"/>
          </a:xfrm>
          <a:prstGeom prst="rect">
            <a:avLst/>
          </a:prstGeom>
        </p:spPr>
      </p:pic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id="{DA0676AB-E8A3-494D-94BA-E758BADEE41C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4939" y="474562"/>
            <a:ext cx="3063413" cy="29544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/>
          <a:srcRect l="27705" t="14344" r="30737" b="15492"/>
          <a:stretch/>
        </p:blipFill>
        <p:spPr>
          <a:xfrm>
            <a:off x="8598351" y="328689"/>
            <a:ext cx="3019667" cy="3100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3"/>
          <a:srcRect l="11735" t="49086" r="52855" b="422"/>
          <a:stretch/>
        </p:blipFill>
        <p:spPr>
          <a:xfrm>
            <a:off x="5545877" y="3463652"/>
            <a:ext cx="2981455" cy="29940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/>
          <a:srcRect l="60642" t="19891" r="2145" b="46339"/>
          <a:stretch/>
        </p:blipFill>
        <p:spPr>
          <a:xfrm>
            <a:off x="8527332" y="3425939"/>
            <a:ext cx="3128897" cy="295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7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CF1BD528-E0DE-441C-B5BA-C9C75FF34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pPr algn="ctr"/>
            <a:r>
              <a:rPr lang="ru-RU" dirty="0" smtClean="0"/>
              <a:t>делать </a:t>
            </a:r>
            <a:r>
              <a:rPr lang="ru-RU" dirty="0"/>
              <a:t>прямые умозаключения из этой </a:t>
            </a:r>
            <a:r>
              <a:rPr lang="ru-RU" dirty="0" smtClean="0"/>
              <a:t>информации</a:t>
            </a:r>
            <a:endParaRPr lang="ru-RU" sz="28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6348B3F-61FA-4E17-ABD4-C6521F2D3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ru-RU" sz="2400" dirty="0" smtClean="0"/>
              <a:t>вычитывать </a:t>
            </a:r>
            <a:r>
              <a:rPr lang="ru-RU" sz="2400" dirty="0"/>
              <a:t>детали (единицы информации), впрямую упомянутые в </a:t>
            </a:r>
            <a:r>
              <a:rPr lang="ru-RU" sz="2400" dirty="0" smtClean="0"/>
              <a:t>тексте</a:t>
            </a:r>
            <a:endParaRPr lang="ru-RU" sz="240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24E39AAE-9132-44E0-91E3-6832DA0E0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ru-RU" dirty="0" smtClean="0"/>
              <a:t>оценивать </a:t>
            </a:r>
            <a:r>
              <a:rPr lang="ru-RU" dirty="0"/>
              <a:t>содержание, язык и форму всего сообщения и его отдельных </a:t>
            </a:r>
            <a:r>
              <a:rPr lang="ru-RU" dirty="0" smtClean="0"/>
              <a:t>элементов</a:t>
            </a:r>
            <a:endParaRPr lang="ru-RU" sz="2800" dirty="0"/>
          </a:p>
          <a:p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7BE0A96-FDDC-4EA1-B056-3A06CA513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ru-RU" dirty="0" smtClean="0"/>
              <a:t>интерпретировать </a:t>
            </a:r>
            <a:r>
              <a:rPr lang="ru-RU" dirty="0"/>
              <a:t>и интегрировать отдельные сообщения </a:t>
            </a:r>
            <a:r>
              <a:rPr lang="ru-RU" dirty="0" smtClean="0"/>
              <a:t>текста</a:t>
            </a:r>
            <a:endParaRPr lang="ru-RU" sz="2800" dirty="0"/>
          </a:p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157EB4C6-E15C-4A2C-A26C-F492AC27CC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9902" y="329784"/>
            <a:ext cx="5297680" cy="605365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Какими необходимыми действиями должны обладать школьники?</a:t>
            </a:r>
            <a:endParaRPr lang="en-US" sz="40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9469D05-AF4A-4FF7-9721-24C08ABEBE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7792" y="3429000"/>
            <a:ext cx="757625" cy="7576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CAA20DC-B32F-432A-8DD5-A2DE03B0B3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7792" y="582145"/>
            <a:ext cx="757625" cy="7576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AADD97E-312B-40FC-B746-D79EB77044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7540" y="582145"/>
            <a:ext cx="757625" cy="7576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A83693C-9B51-4925-8C8D-D209CA593E9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37541" y="3536583"/>
            <a:ext cx="757625" cy="757625"/>
          </a:xfrm>
          <a:prstGeom prst="rect">
            <a:avLst/>
          </a:prstGeom>
        </p:spPr>
      </p:pic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id="{DA0676AB-E8A3-494D-94BA-E758BADEE41C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8681" y="2548563"/>
            <a:ext cx="2806985" cy="300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4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CBE55540-69EA-4C9D-A44F-29ACD1E9B5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577" y="471164"/>
            <a:ext cx="4004238" cy="428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Работа с несплошными текстами проводится в три такта: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2D30E26-3213-4671-AD00-3CA054E6DD5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285" r="3285"/>
          <a:stretch>
            <a:fillRect/>
          </a:stretch>
        </p:blipFill>
        <p:spPr/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4FBA333-AA6D-4C99-A6EE-A18FBF07C9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233" r="3233"/>
          <a:stretch>
            <a:fillRect/>
          </a:stretch>
        </p:blipFill>
        <p:spPr/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7C4FE44-20B6-49F8-A7EF-92AC208F99C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3233" r="3233"/>
          <a:stretch>
            <a:fillRect/>
          </a:stretch>
        </p:blipFill>
        <p:spPr/>
      </p:pic>
      <p:sp>
        <p:nvSpPr>
          <p:cNvPr id="32" name="Нижний колонтитул 4">
            <a:extLst>
              <a:ext uri="{FF2B5EF4-FFF2-40B4-BE49-F238E27FC236}">
                <a16:creationId xmlns:a16="http://schemas.microsoft.com/office/drawing/2014/main" id="{2437C4FA-88BF-47C6-893A-1E7E5E5C7816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6240731" y="584048"/>
            <a:ext cx="5786377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>
                <a:solidFill>
                  <a:schemeClr val="accent6"/>
                </a:solidFill>
              </a:rPr>
              <a:t>1 такт – предполагает работу педагога под его руководством в сопровождении обучающихся в поиске информации в представленном тексте</a:t>
            </a:r>
            <a:r>
              <a:rPr lang="ru-RU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40731" y="199978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2 такт – дает возможность обучающимся самостоятельно работать с несплошным текстом, используя ранее сформированные навыки вычитывания информации.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40731" y="353156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3 такт – способствует организации работы по выявлению сходства и различия в представленных форматах несплошного текста.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" y="2027012"/>
            <a:ext cx="4673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Идеальным читателем может стать тот ребенок, который не просто удерживает смысл текста, но и умеет производить с ним (текстом) различные мыслительные виды деятельности. Это напрямую достаточным образом соответствует уровням таксономии Б. </a:t>
            </a:r>
            <a:r>
              <a:rPr lang="ru-RU" sz="2800" dirty="0" err="1"/>
              <a:t>Блума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241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Продемонстрирую пример работы с несплошным текстом с использованием автобусного билета. Учащихся делю на 2 творческие группы, каждой группе – чек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3173" y="2431370"/>
            <a:ext cx="3329195" cy="3320299"/>
          </a:xfrm>
          <a:prstGeom prst="rect">
            <a:avLst/>
          </a:prstGeom>
        </p:spPr>
      </p:pic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89621F5-44DB-4D2C-95C4-12DED255F2A5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9161" y="227906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Вопросы для первого такта:</a:t>
            </a:r>
          </a:p>
          <a:p>
            <a:r>
              <a:rPr lang="ru-RU" dirty="0"/>
              <a:t>1. Как называется такой вид билета? (автобусный билет)</a:t>
            </a:r>
          </a:p>
          <a:p>
            <a:r>
              <a:rPr lang="ru-RU" dirty="0"/>
              <a:t>2. В каком направлении едет пассажир? (Назарово ЖД – Красноярск АВ)</a:t>
            </a:r>
          </a:p>
          <a:p>
            <a:r>
              <a:rPr lang="ru-RU" dirty="0"/>
              <a:t>3. Какова стоимость билета? (531 руб. 20 коп.) </a:t>
            </a:r>
          </a:p>
          <a:p>
            <a:r>
              <a:rPr lang="ru-RU" dirty="0"/>
              <a:t>4. Какое место занимает пассажир? (Место 39)</a:t>
            </a:r>
          </a:p>
          <a:p>
            <a:r>
              <a:rPr lang="ru-RU" dirty="0"/>
              <a:t>5. Укажите дату и время отправления автобуса. (17.09.2017 в 17:10)</a:t>
            </a:r>
          </a:p>
          <a:p>
            <a:r>
              <a:rPr lang="ru-RU" dirty="0"/>
              <a:t>6. Укажите дату и время прибытия автобуса. (17.09.2017 в 21:15)</a:t>
            </a:r>
          </a:p>
          <a:p>
            <a:r>
              <a:rPr lang="ru-RU" dirty="0"/>
              <a:t>7. Укажите номер билета (№ 1967)</a:t>
            </a:r>
          </a:p>
        </p:txBody>
      </p:sp>
    </p:spTree>
    <p:extLst>
      <p:ext uri="{BB962C8B-B14F-4D97-AF65-F5344CB8AC3E}">
        <p14:creationId xmlns:p14="http://schemas.microsoft.com/office/powerpoint/2010/main" val="146341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Как можно заметить, в первом такте проходит работа с явной информацией из билета, то есть она прописана в этом билете. Следующие задания направлены на формулирование выводов на основе фактов, имеющихся в тексте и на интерпретацию и обобщение информации: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89621F5-44DB-4D2C-95C4-12DED255F2A5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9633" y="2461896"/>
            <a:ext cx="63958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Задание 2. </a:t>
            </a:r>
          </a:p>
          <a:p>
            <a:r>
              <a:rPr lang="ru-RU" sz="2400" dirty="0"/>
              <a:t>1. Определи, сколько времени пассажир был в пути? (4 часа 5 минут)</a:t>
            </a:r>
          </a:p>
          <a:p>
            <a:r>
              <a:rPr lang="ru-RU" sz="2400" dirty="0"/>
              <a:t>2. Откуда выезжал автобус? Какова конечная остановка?</a:t>
            </a:r>
          </a:p>
          <a:p>
            <a:r>
              <a:rPr lang="ru-RU" sz="2400" dirty="0"/>
              <a:t>Задание 3. Составь текст СМС сообщения, чтобы пассажира встретили в пункте прибытия.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832" y="2307342"/>
            <a:ext cx="3328704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Необходимо дать возможность младшим школьникам самостоятельно на другом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несплошном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тексте добыть информацию как в явном виде, так и в скрытом. Здесь уместен вопрос учителя: «Какую информацию вы можете найти в билете?» 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89621F5-44DB-4D2C-95C4-12DED255F2A5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2122676"/>
            <a:ext cx="5905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Вопросы и задания для второго такта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885" y="2645896"/>
            <a:ext cx="5150265" cy="33201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5505" y="2799033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Задание </a:t>
            </a:r>
          </a:p>
          <a:p>
            <a:r>
              <a:rPr lang="ru-RU" dirty="0"/>
              <a:t>1. Изучив два билета, скажите, на каком виде транспорта перемещались пассажиры?</a:t>
            </a:r>
          </a:p>
          <a:p>
            <a:r>
              <a:rPr lang="ru-RU" dirty="0"/>
              <a:t>2. Сколько стоит проезд в автобусе? (531 руб. 20 коп. и 265 руб. 60 коп)</a:t>
            </a:r>
          </a:p>
          <a:p>
            <a:r>
              <a:rPr lang="ru-RU" dirty="0"/>
              <a:t>3. Назовите номера билетов. (2336 и 2337)</a:t>
            </a:r>
          </a:p>
          <a:p>
            <a:r>
              <a:rPr lang="ru-RU" dirty="0"/>
              <a:t>4. Определите пункт отправки и прибытия автобуса. (Назарово ЖД – Красноярск АВ)</a:t>
            </a:r>
          </a:p>
          <a:p>
            <a:r>
              <a:rPr lang="ru-RU" dirty="0"/>
              <a:t>5. Сколько денег пассажиры заплатили за проезд? (796 </a:t>
            </a:r>
            <a:r>
              <a:rPr lang="ru-RU" dirty="0" err="1"/>
              <a:t>руб</a:t>
            </a:r>
            <a:r>
              <a:rPr lang="ru-RU" dirty="0"/>
              <a:t> 80 коп.)</a:t>
            </a:r>
          </a:p>
          <a:p>
            <a:r>
              <a:rPr lang="ru-RU" dirty="0"/>
              <a:t>6. Сколько минут пассажиры находились в пути? (4 часа 5 минут – 245 мин)</a:t>
            </a:r>
          </a:p>
          <a:p>
            <a:r>
              <a:rPr lang="ru-RU" dirty="0"/>
              <a:t>7. Есть ли среди билетов «счастливый»?</a:t>
            </a:r>
          </a:p>
        </p:txBody>
      </p:sp>
    </p:spTree>
    <p:extLst>
      <p:ext uri="{BB962C8B-B14F-4D97-AF65-F5344CB8AC3E}">
        <p14:creationId xmlns:p14="http://schemas.microsoft.com/office/powerpoint/2010/main" val="204731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Важным в решении этой учебной задаче становится нахождение общих данных и фактов и выявление разницы в билетах. Ключевой информацией становится при сравнении выявление двух разных данных, которые позволяют прийти к выводу, что путешествует мама с ребенком.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89621F5-44DB-4D2C-95C4-12DED255F2A5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2122676"/>
            <a:ext cx="6022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Вопросы и задания для </a:t>
            </a:r>
            <a:r>
              <a:rPr lang="ru-RU" sz="2800" dirty="0" smtClean="0"/>
              <a:t>третьего </a:t>
            </a:r>
            <a:r>
              <a:rPr lang="ru-RU" sz="2800" dirty="0"/>
              <a:t>такта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4583" y="27547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Задание: Заполните таблицу. Сравните два билета и впишите в таблицу их сходства и различия.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773551"/>
              </p:ext>
            </p:extLst>
          </p:nvPr>
        </p:nvGraphicFramePr>
        <p:xfrm>
          <a:off x="715545" y="3709926"/>
          <a:ext cx="5934075" cy="2240280"/>
        </p:xfrm>
        <a:graphic>
          <a:graphicData uri="http://schemas.openxmlformats.org/drawingml/2006/table">
            <a:tbl>
              <a:tblPr firstRow="1" firstCol="1" bandRow="1"/>
              <a:tblGrid>
                <a:gridCol w="296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Сходства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Различия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Дата и время отправления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Стоимость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Маршрут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Номер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Дата и время прибытия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Места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Фамилия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Инициалы имен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 Место отправки и конечная остановка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449" y="2754718"/>
            <a:ext cx="5151566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7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947</Words>
  <Application>Microsoft Office PowerPoint</Application>
  <PresentationFormat>Широкоэкранный</PresentationFormat>
  <Paragraphs>89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Несплошные тексты на уроках в начальной школе: работа по тактам</vt:lpstr>
      <vt:lpstr>Несплошные тексты</vt:lpstr>
      <vt:lpstr>Презентация PowerPoint</vt:lpstr>
      <vt:lpstr>Презентация PowerPoint</vt:lpstr>
      <vt:lpstr>1 такт – предполагает работу педагога под его руководством в сопровождении обучающихся в поиске информации в представленном тексте.</vt:lpstr>
      <vt:lpstr>Продемонстрирую пример работы с несплошным текстом с использованием автобусного билета. Учащихся делю на 2 творческие группы, каждой группе – чек </vt:lpstr>
      <vt:lpstr>Как можно заметить, в первом такте проходит работа с явной информацией из билета, то есть она прописана в этом билете. Следующие задания направлены на формулирование выводов на основе фактов, имеющихся в тексте и на интерпретацию и обобщение информации:</vt:lpstr>
      <vt:lpstr>Необходимо дать возможность младшим школьникам самостоятельно на другом несплошном тексте добыть информацию как в явном виде, так и в скрытом. Здесь уместен вопрос учителя: «Какую информацию вы можете найти в билете?» </vt:lpstr>
      <vt:lpstr>Важным в решении этой учебной задаче становится нахождение общих данных и фактов и выявление разницы в билетах. Ключевой информацией становится при сравнении выявление двух разных данных, которые позволяют прийти к выводу, что путешествует мама с ребенком.</vt:lpstr>
      <vt:lpstr>Проанализировав и сравнив два билета обучающиеся должны выйти на следующие выводы: тип билета является междугородним, в поездке путешествует взрослый и ребенок, пассажиры сидят на соседних местах. Проблема заключается в выдвижении предположения о разнице стоимости билетов. </vt:lpstr>
      <vt:lpstr>Именно такая работа с информацией, направленная на развитие умения преобразовывать и обобщать информацию, позволяют формировать основы читательской грамотности, систематизировать знания детей, повышать успеваемость, учить детей мыслить.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DNS</cp:lastModifiedBy>
  <cp:revision>9</cp:revision>
  <dcterms:created xsi:type="dcterms:W3CDTF">2021-12-09T11:10:51Z</dcterms:created>
  <dcterms:modified xsi:type="dcterms:W3CDTF">2024-01-13T20:05:22Z</dcterms:modified>
</cp:coreProperties>
</file>